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  <p:sldMasterId id="2147483674" r:id="rId6"/>
  </p:sldMasterIdLst>
  <p:sldIdLst>
    <p:sldId id="274" r:id="rId7"/>
    <p:sldId id="266" r:id="rId8"/>
    <p:sldId id="267" r:id="rId9"/>
    <p:sldId id="268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30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22"/>
    <p:restoredTop sz="94726"/>
  </p:normalViewPr>
  <p:slideViewPr>
    <p:cSldViewPr snapToGrid="0">
      <p:cViewPr>
        <p:scale>
          <a:sx n="58" d="100"/>
          <a:sy n="58" d="100"/>
        </p:scale>
        <p:origin x="1212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lin Quad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51422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Dining Hall background image" descr="Students walking with bicycles outside Panther Dining Hall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9689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3Harris Village background image" descr="L3Harris Village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0365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44AF3AA-EC56-F3EC-39B1-9577935EBB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F9C809B6-FB27-AC18-C5F8-C66F9CE363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2" name="Date">
            <a:extLst>
              <a:ext uri="{FF2B5EF4-FFF2-40B4-BE49-F238E27FC236}">
                <a16:creationId xmlns:a16="http://schemas.microsoft.com/office/drawing/2014/main" id="{63BE7AB9-AABE-24FC-EE46-4DAAC6779B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2ED474BF-CFFF-FBD4-A29F-1C6A9A13C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6A23DBD-260B-7D6B-A2A2-BB59940D00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3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99A2083-CDB7-882E-956C-F6BDC8D6C4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7" y="365125"/>
            <a:ext cx="10013194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067B04A2-0A6D-4C65-B1FC-8CF62F157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345" y="1825625"/>
            <a:ext cx="10013195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">
            <a:extLst>
              <a:ext uri="{FF2B5EF4-FFF2-40B4-BE49-F238E27FC236}">
                <a16:creationId xmlns:a16="http://schemas.microsoft.com/office/drawing/2014/main" id="{792993DE-EEC8-33B2-688E-E63020B05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8" name="Footer">
            <a:extLst>
              <a:ext uri="{FF2B5EF4-FFF2-40B4-BE49-F238E27FC236}">
                <a16:creationId xmlns:a16="http://schemas.microsoft.com/office/drawing/2014/main" id="{3E347B79-A147-3FAF-B1DE-B2E06A25F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9C4DF431-F692-2C01-36FC-1886FCAA19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126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2D191A7-0A1C-7117-4CDF-5CA4DD6B37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1">
            <a:extLst>
              <a:ext uri="{FF2B5EF4-FFF2-40B4-BE49-F238E27FC236}">
                <a16:creationId xmlns:a16="http://schemas.microsoft.com/office/drawing/2014/main" id="{EC3A6424-45E1-AFF4-5D76-79507F008D5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29322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2">
            <a:extLst>
              <a:ext uri="{FF2B5EF4-FFF2-40B4-BE49-F238E27FC236}">
                <a16:creationId xmlns:a16="http://schemas.microsoft.com/office/drawing/2014/main" id="{D82416D4-01EA-2648-62C6-AA2AB47F50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6317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">
            <a:extLst>
              <a:ext uri="{FF2B5EF4-FFF2-40B4-BE49-F238E27FC236}">
                <a16:creationId xmlns:a16="http://schemas.microsoft.com/office/drawing/2014/main" id="{E0242D4C-13D6-E482-6C5C-4D34A61C93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7B299372-3D0B-423D-6499-F279AFD6A8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2CA171CC-AB05-65D7-0658-55A7FCAB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18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1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11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ubhead 2">
            <a:extLst>
              <a:ext uri="{FF2B5EF4-FFF2-40B4-BE49-F238E27FC236}">
                <a16:creationId xmlns:a16="http://schemas.microsoft.com/office/drawing/2014/main" id="{80D1FFF2-C609-3A0A-4E70-0BB7D0768CC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569042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6" name="Content 2">
            <a:extLst>
              <a:ext uri="{FF2B5EF4-FFF2-40B4-BE49-F238E27FC236}">
                <a16:creationId xmlns:a16="http://schemas.microsoft.com/office/drawing/2014/main" id="{7CD01236-414D-B49F-D8FC-7DBB486AA30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575609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AE058589-5482-F3BB-8B4F-F84CB24B1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AEB1E2DB-DBDA-2C6B-5742-5E11A65553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F36A2151-D4D5-3201-6E39-726323BD61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0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09" y="2505075"/>
            <a:ext cx="3218711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head 2">
            <a:extLst>
              <a:ext uri="{FF2B5EF4-FFF2-40B4-BE49-F238E27FC236}">
                <a16:creationId xmlns:a16="http://schemas.microsoft.com/office/drawing/2014/main" id="{B3D56734-770D-6F30-BB2D-D8D4D11F618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17161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2">
            <a:extLst>
              <a:ext uri="{FF2B5EF4-FFF2-40B4-BE49-F238E27FC236}">
                <a16:creationId xmlns:a16="http://schemas.microsoft.com/office/drawing/2014/main" id="{CA7B05CC-C2AB-564B-37B7-437A9CF18E9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824869" y="2505075"/>
            <a:ext cx="321871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ubhead 3">
            <a:extLst>
              <a:ext uri="{FF2B5EF4-FFF2-40B4-BE49-F238E27FC236}">
                <a16:creationId xmlns:a16="http://schemas.microsoft.com/office/drawing/2014/main" id="{1F01D400-9DBE-4162-B6AB-08E7F0D8F92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211121" y="1681163"/>
            <a:ext cx="3226419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7" name="Content 3">
            <a:extLst>
              <a:ext uri="{FF2B5EF4-FFF2-40B4-BE49-F238E27FC236}">
                <a16:creationId xmlns:a16="http://schemas.microsoft.com/office/drawing/2014/main" id="{0ED94B6D-6048-26D8-B260-A3A9403B11AF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211120" y="2505075"/>
            <a:ext cx="3226420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C8C9BF8B-2649-1FE6-1194-69FDCEF5F7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5" name="Footer">
            <a:extLst>
              <a:ext uri="{FF2B5EF4-FFF2-40B4-BE49-F238E27FC236}">
                <a16:creationId xmlns:a16="http://schemas.microsoft.com/office/drawing/2014/main" id="{A01AF744-62C5-C218-733E-BCE3EBC22D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771A321-2AD3-EDB3-2D27-AC37183D41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06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52BF76E-F317-4A50-5B65-46E102298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B5BE35F5-49BF-EE17-0430-A7AE6C299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6B3B352C-35EC-497E-C54E-302C26B854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8DA1D1A-3324-116D-E4FB-1567AA3E9C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635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">
            <a:extLst>
              <a:ext uri="{FF2B5EF4-FFF2-40B4-BE49-F238E27FC236}">
                <a16:creationId xmlns:a16="http://schemas.microsoft.com/office/drawing/2014/main" id="{8E89F663-E1C1-3B18-EDBB-990FB40B66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F5518A88-C138-E2E1-5E1D-2BBD8BCAC6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D3B263B-2C88-56C6-C7BB-DB710BB9F7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5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irplane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89739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tudent background image" descr="Female student in a red shirt writing on a clear dry-erase boar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59260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gray background image" descr="Dark gray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152210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blue background image" descr="Dark blue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423318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statue background image" descr="Panther statue in the Panther Plaza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500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ife Sciences background image" descr="Olin Life Sciences building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1505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vans Library background image" descr="Students walking to and from Evans Library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5361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rawford background image" descr="Students walking around the Crawford building at night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91977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51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73" r:id="rId3"/>
    <p:sldLayoutId id="2147483703" r:id="rId4"/>
    <p:sldLayoutId id="214748370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2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Light gray background image" descr="Light gray abstract background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7B362369-2587-FEF7-019A-3846A5A9D11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346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4346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034" y="6356350"/>
            <a:ext cx="6110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3873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6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8" r:id="rId3"/>
    <p:sldLayoutId id="2147483679" r:id="rId4"/>
    <p:sldLayoutId id="2147483684" r:id="rId5"/>
    <p:sldLayoutId id="2147483680" r:id="rId6"/>
    <p:sldLayoutId id="214748368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EDF1F-1E2B-89C1-31E2-6D711C32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53" y="1737799"/>
            <a:ext cx="8898558" cy="1489068"/>
          </a:xfrm>
        </p:spPr>
        <p:txBody>
          <a:bodyPr anchor="b">
            <a:normAutofit/>
          </a:bodyPr>
          <a:lstStyle/>
          <a:p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OnePose: A Deep Dive into the Method From Video Scan to 6D Pose in Real-Time</a:t>
            </a:r>
            <a:br>
              <a:rPr lang="en-US" sz="3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166B-3844-5072-0CC0-C80F78104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084" y="3428999"/>
            <a:ext cx="8898558" cy="2233951"/>
          </a:xfrm>
        </p:spPr>
        <p:txBody>
          <a:bodyPr>
            <a:normAutofit/>
          </a:bodyPr>
          <a:lstStyle/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Raghavendra Huliyurdurga </a:t>
            </a:r>
            <a:r>
              <a:rPr lang="en-US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Mallesha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Akhilesh Katari</a:t>
            </a:r>
          </a:p>
          <a:p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10/09/2025</a:t>
            </a:r>
          </a:p>
          <a:p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997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9B07-8423-A134-6B8B-D36C43B3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7" y="365125"/>
            <a:ext cx="10013194" cy="1325563"/>
          </a:xfrm>
        </p:spPr>
        <p:txBody>
          <a:bodyPr anchor="ctr">
            <a:normAutofit/>
          </a:bodyPr>
          <a:lstStyle/>
          <a:p>
            <a:r>
              <a:rPr lang="en-US" b="1" i="0">
                <a:effectLst/>
              </a:rPr>
              <a:t>The Core Idea - A New Perspective</a:t>
            </a:r>
            <a:endParaRPr lang="en-US">
              <a:effectLst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33B1FD-BD6D-1FE9-05A6-2418C50D6E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21166" t="30771" r="9489" b="10855"/>
          <a:stretch>
            <a:fillRect/>
          </a:stretch>
        </p:blipFill>
        <p:spPr>
          <a:xfrm>
            <a:off x="338871" y="1640681"/>
            <a:ext cx="7437603" cy="4351338"/>
          </a:xfrm>
          <a:prstGeom prst="rect">
            <a:avLst/>
          </a:prstGeo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B36219CF-ED6F-B192-659F-A5D749DC5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15902" y="1690688"/>
            <a:ext cx="4682983" cy="3526631"/>
          </a:xfrm>
        </p:spPr>
        <p:txBody>
          <a:bodyPr/>
          <a:lstStyle/>
          <a:p>
            <a:r>
              <a:rPr lang="en-US" b="0" i="0" dirty="0">
                <a:solidFill>
                  <a:srgbClr val="1F1F1F"/>
                </a:solidFill>
                <a:effectLst/>
                <a:latin typeface=".SFUI-Regular"/>
              </a:rPr>
              <a:t>This idea is executed in a two-phase pipeline: </a:t>
            </a:r>
          </a:p>
          <a:p>
            <a:r>
              <a:rPr lang="en-US" dirty="0">
                <a:solidFill>
                  <a:srgbClr val="1F1F1F"/>
                </a:solidFill>
                <a:latin typeface=".SFUI-Regular"/>
              </a:rPr>
              <a:t>O</a:t>
            </a:r>
            <a:r>
              <a:rPr lang="en-US" b="0" i="0" dirty="0">
                <a:solidFill>
                  <a:srgbClr val="1F1F1F"/>
                </a:solidFill>
                <a:effectLst/>
                <a:latin typeface=".SFUI-Regular"/>
              </a:rPr>
              <a:t>ne-time offline </a:t>
            </a:r>
            <a:r>
              <a:rPr lang="en-US" b="1" i="0" dirty="0">
                <a:solidFill>
                  <a:srgbClr val="1F1F1F"/>
                </a:solidFill>
                <a:effectLst/>
                <a:latin typeface=".SFUI-Semibold"/>
              </a:rPr>
              <a:t>‘Mapping’</a:t>
            </a:r>
            <a:r>
              <a:rPr lang="en-US" b="0" i="0" dirty="0">
                <a:solidFill>
                  <a:srgbClr val="1F1F1F"/>
                </a:solidFill>
                <a:effectLst/>
                <a:latin typeface=".SFUI-Regular"/>
              </a:rPr>
              <a:t> phase to build the map</a:t>
            </a:r>
          </a:p>
          <a:p>
            <a:r>
              <a:rPr lang="en-US" dirty="0">
                <a:solidFill>
                  <a:srgbClr val="1F1F1F"/>
                </a:solidFill>
                <a:latin typeface=".SFUI-Regular"/>
              </a:rPr>
              <a:t>R</a:t>
            </a:r>
            <a:r>
              <a:rPr lang="en-US" b="0" i="0" dirty="0">
                <a:solidFill>
                  <a:srgbClr val="1F1F1F"/>
                </a:solidFill>
                <a:effectLst/>
                <a:latin typeface=".SFUI-Regular"/>
              </a:rPr>
              <a:t>eal-time online </a:t>
            </a:r>
            <a:r>
              <a:rPr lang="en-US" b="1" i="0" dirty="0">
                <a:solidFill>
                  <a:srgbClr val="1F1F1F"/>
                </a:solidFill>
                <a:effectLst/>
                <a:latin typeface=".SFUI-Semibold"/>
              </a:rPr>
              <a:t>'Localization'</a:t>
            </a:r>
            <a:r>
              <a:rPr lang="en-US" b="0" i="0" dirty="0">
                <a:solidFill>
                  <a:srgbClr val="1F1F1F"/>
                </a:solidFill>
                <a:effectLst/>
                <a:latin typeface=".SFUI-Regular"/>
              </a:rPr>
              <a:t> phase to find the pose.</a:t>
            </a:r>
            <a:endParaRPr lang="en-US" dirty="0">
              <a:solidFill>
                <a:srgbClr val="1F1F1F"/>
              </a:solidFill>
              <a:effectLst/>
              <a:latin typeface=".AppleSystemUIFont"/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55872-498B-109C-9032-C2A438037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B174B-5711-1910-5AEB-209887339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56A0F5-3190-93AD-8A38-5AA1B64E75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(Slide No.) </a:t>
            </a:r>
            <a:fld id="{D7B3CB2E-B11F-5641-BE9A-A23931C707B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53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5913-4530-E31A-D735-087F19853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</p:spPr>
        <p:txBody>
          <a:bodyPr anchor="ctr">
            <a:normAutofit/>
          </a:bodyPr>
          <a:lstStyle/>
          <a:p>
            <a:r>
              <a:rPr lang="en-US" b="1" i="0">
                <a:effectLst/>
              </a:rPr>
              <a:t>Phase 1 - Mapping</a:t>
            </a:r>
            <a:endParaRPr lang="en-US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D6AF4-D0D0-C3E2-828C-5892D7A15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9322" y="1825625"/>
            <a:ext cx="10334448" cy="4667250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starts with a simple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 video scan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object.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neural network called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SuperPoint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analyzes each frame to find stable 2D </a:t>
            </a:r>
            <a:r>
              <a:rPr lang="en-US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Then,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SuperGlue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another network, intelligently matches these same landmarks across all the different video frames.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Finally, these robust 2D matches are fed into a Structure from Motion tool called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COLMAP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uses the matches to triangulate and build a sparse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point cloud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point cloud becomes our lightweight, data-driven replacement for a CAD model."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87BFA-7DD3-778A-8F92-C3B7CFC110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0D0E-91C3-7CF4-3FF5-B2C232FED6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E125EB-9722-ED8F-FC7C-EA2DC6773D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(Slide No.) </a:t>
            </a:r>
            <a:fld id="{20576B9D-598D-BE44-85EE-0EDA2F83F8F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48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32F7-BA5D-75D6-EE65-2D3BFCE9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</p:spPr>
        <p:txBody>
          <a:bodyPr anchor="ctr">
            <a:normAutofit/>
          </a:bodyPr>
          <a:lstStyle/>
          <a:p>
            <a:r>
              <a:rPr lang="en-US" b="1" i="0">
                <a:effectLst/>
              </a:rPr>
              <a:t>Phase 2 - Localization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8F345-B817-0BE0-FAB7-AC29487B5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4346" y="1984583"/>
            <a:ext cx="9021220" cy="3684588"/>
          </a:xfrm>
        </p:spPr>
        <p:txBody>
          <a:bodyPr>
            <a:normAutofit lnSpcReduction="10000"/>
          </a:bodyPr>
          <a:lstStyle/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First, just like before, we use </a:t>
            </a:r>
            <a:r>
              <a:rPr lang="en-US" sz="20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SuperPoint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extract 2D </a:t>
            </a:r>
            <a:r>
              <a:rPr lang="en-US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from the new image.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Now for the key innovation: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2D-to-3D matching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authors designed a novel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Graph Attention Network (GAT)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this. </a:t>
            </a: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takes all the 2D points from our image and the 3D points from our model and treats them as nodes in a graph.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 attention, the network looks at the entire context to figure out the most probable matches. </a:t>
            </a: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is far more robust than simple feature comparison and is the technical core of the paper.</a:t>
            </a:r>
            <a:endParaRPr 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186F5-DE0D-4629-FB32-E84F54C1F1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9/12/22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9C1B1D-89BC-0617-B43C-0B53E0B5A6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Footer Space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6EF57F-E1FA-9803-4B68-7F3216D492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(Slide No.) </a:t>
            </a:r>
            <a:fld id="{04A8DB2C-595C-464C-895A-CD3F0BA070E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85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AEA3C-923F-F410-E3EF-FF8AA7EBF8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9D0042-9151-01A8-F5BD-49CA73AC29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9C9838C-C681-3C95-A902-1691F83DA0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C1FB01FF-F15B-F94D-9044-46641B691786}" type="slidenum">
              <a:rPr lang="en-US" smtClean="0"/>
              <a:t>5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ECCC53A-2833-CE8F-7A66-E939D18C1E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53" t="16664" r="5821" b="20861"/>
          <a:stretch>
            <a:fillRect/>
          </a:stretch>
        </p:blipFill>
        <p:spPr>
          <a:xfrm>
            <a:off x="832787" y="398433"/>
            <a:ext cx="9951803" cy="533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5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C6D3FD-D4FC-462E-EE14-B81C94F8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7" y="365125"/>
            <a:ext cx="1001319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i="0" kern="1200">
                <a:effectLst/>
                <a:latin typeface="Impact" panose="020B0806030902050204" pitchFamily="34" charset="0"/>
                <a:ea typeface="+mj-ea"/>
                <a:cs typeface="+mj-cs"/>
              </a:rPr>
              <a:t>The Final Step - From Matches to Pose</a:t>
            </a:r>
            <a:endParaRPr lang="en-US" kern="1200">
              <a:effectLst/>
              <a:latin typeface="Impact" panose="020B0806030902050204" pitchFamily="34" charset="0"/>
              <a:ea typeface="+mj-ea"/>
              <a:cs typeface="+mj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BB7F4E-9804-DE42-06BE-F9CAA448D948}"/>
              </a:ext>
            </a:extLst>
          </p:cNvPr>
          <p:cNvSpPr txBox="1"/>
          <p:nvPr/>
        </p:nvSpPr>
        <p:spPr>
          <a:xfrm>
            <a:off x="424345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The matches are passed to a classic algorithm called a </a:t>
            </a:r>
            <a:r>
              <a:rPr lang="en-US" sz="2800" b="1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PnP (Perspective-n-Point) solver</a:t>
            </a:r>
            <a:r>
              <a:rPr lang="en-US" sz="2800" b="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.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PnP is extremely efficient and uses these correspondences to mathematically calculate the camera's exact 6D pose relative to the 3D point cloud. This pose is our final answer.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The efficiency of this entire localization pipeline is what enables real-time performance</a:t>
            </a:r>
            <a:endParaRPr lang="en-US" sz="2800" dirty="0">
              <a:effectLst/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D8A3201-C56E-F91B-AF57-E2877FCBA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9/12/22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08425C-946A-E755-4118-06FB8EB2CC7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Footer Space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0194A9-B553-8AD5-B611-2A576EDE41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dirty="0"/>
              <a:t>(Slide No.) </a:t>
            </a:r>
            <a:fld id="{CF9CD330-DAED-E44F-A051-0E6301DCA8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995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96C1-1B75-A123-FB09-34457CB2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i="0" kern="1200">
                <a:effectLst/>
                <a:latin typeface="Impact" panose="020B0806030902050204" pitchFamily="34" charset="0"/>
                <a:ea typeface="+mj-ea"/>
                <a:cs typeface="+mj-cs"/>
              </a:rPr>
              <a:t>Summary of the Architecture</a:t>
            </a:r>
            <a:endParaRPr lang="en-US" kern="1200">
              <a:effectLst/>
              <a:latin typeface="Impact" panose="020B0806030902050204" pitchFamily="34" charset="0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FA4BF8-B8DC-9BE3-47FC-7594D822B6CC}"/>
              </a:ext>
            </a:extLst>
          </p:cNvPr>
          <p:cNvSpPr txBox="1"/>
          <p:nvPr/>
        </p:nvSpPr>
        <p:spPr>
          <a:xfrm>
            <a:off x="429322" y="1825625"/>
            <a:ext cx="48712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For any new image, we use SuperPoint and their novel GAT to find 2D-to-3D matches, which a PnP solver uses to compute the 6D pose.</a:t>
            </a:r>
            <a:endParaRPr lang="en-US" sz="240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A3B335-811B-9853-1C52-235DBD052B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811" t="21661" r="8330" b="17863"/>
          <a:stretch>
            <a:fillRect/>
          </a:stretch>
        </p:blipFill>
        <p:spPr>
          <a:xfrm>
            <a:off x="5196468" y="1646238"/>
            <a:ext cx="6809316" cy="3928150"/>
          </a:xfrm>
          <a:prstGeom prst="rect">
            <a:avLst/>
          </a:prstGeom>
          <a:noFill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95C53-3168-90AA-FDDA-7D469D8D8C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9/12/22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187AA-5BCE-4E44-CF07-808451442C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Footer Space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09D6E9-ACA9-1B38-C071-DE7B75DF01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dirty="0"/>
              <a:t>(Slide No.) </a:t>
            </a:r>
            <a:fld id="{318061B7-C61D-824E-ABA6-5F49521D97D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07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040A88A-6098-C74A-D722-8661C3D79CD4}"/>
              </a:ext>
            </a:extLst>
          </p:cNvPr>
          <p:cNvSpPr txBox="1"/>
          <p:nvPr/>
        </p:nvSpPr>
        <p:spPr>
          <a:xfrm>
            <a:off x="424346" y="365125"/>
            <a:ext cx="100131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i="0" kern="1200">
                <a:solidFill>
                  <a:schemeClr val="accent1"/>
                </a:solidFill>
                <a:effectLst/>
                <a:latin typeface="Impact" panose="020B0806030902050204" pitchFamily="34" charset="0"/>
                <a:ea typeface="+mj-ea"/>
                <a:cs typeface="+mj-cs"/>
              </a:rPr>
              <a:t>Paper’s Contributions </a:t>
            </a:r>
            <a:endParaRPr lang="en-US" sz="4400" kern="1200">
              <a:solidFill>
                <a:schemeClr val="accent1"/>
              </a:solidFill>
              <a:effectLst/>
              <a:latin typeface="Impact" panose="020B0806030902050204" pitchFamily="34" charset="0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92A1CB-03E5-E3AC-0B1C-D439EEC239D2}"/>
              </a:ext>
            </a:extLst>
          </p:cNvPr>
          <p:cNvSpPr txBox="1"/>
          <p:nvPr/>
        </p:nvSpPr>
        <p:spPr>
          <a:xfrm>
            <a:off x="429322" y="1825625"/>
            <a:ext cx="98347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• A New "One-Shot" Problem Formulation: The paper formally defines and tackles the one-shot 6D pose estimation problem. This addresses the critical challenge of scalability by creating a framework where a model can handle a new object after seeing it just once in a brief video, completely removing the need for prior CAD models or extensive, category-specific training.</a:t>
            </a:r>
            <a:endParaRPr lang="en-US" sz="1600" dirty="0">
              <a:effectLst/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• Novel Graph Attention Network for 2D-to-3D Matching: The primary technical innovation is the design of a specialized Graph Attention Network (GAT). This network directly and efficiently finds correspondences between 2D </a:t>
            </a:r>
            <a:r>
              <a:rPr lang="en-US" sz="1600" i="0" dirty="0" err="1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keypoints</a:t>
            </a: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 in a query image and 3D points in a sparse </a:t>
            </a:r>
            <a:r>
              <a:rPr lang="en-US" sz="1600" i="0" dirty="0" err="1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SfM</a:t>
            </a: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 model, solving a key bottleneck that made previous visual localization methods too slow or unreliable for this task.</a:t>
            </a:r>
            <a:endParaRPr lang="en-US" sz="1600" dirty="0">
              <a:effectLst/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• An End-to-End, Real-Time Capable Pipeline: The paper contributes a complete and practical system. It successfully integrates best-in-class generic components (</a:t>
            </a:r>
            <a:r>
              <a:rPr lang="en-US" sz="1600" i="0" dirty="0" err="1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SuperPoint</a:t>
            </a: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sz="1600" i="0" dirty="0" err="1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SuperGlue</a:t>
            </a: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, COLMAP) for model building with their novel GAT for localization, resulting in a cohesive, end-to-end pipeline that is efficient enough for real-time applications.</a:t>
            </a:r>
            <a:endParaRPr lang="en-US" sz="1600" dirty="0">
              <a:effectLst/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• A New Large-Scale Benchmark Dataset: To validate their approach and encourage future research, the authors created and publicly released the </a:t>
            </a:r>
            <a:r>
              <a:rPr lang="en-US" sz="1600" i="0" dirty="0" err="1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OnePose</a:t>
            </a:r>
            <a:r>
              <a:rPr lang="en-US" sz="1600" i="0" dirty="0">
                <a:effectLst/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 dataset. This dataset contains hundreds of video sequences for 150 diverse real-world objects, providing a much-needed benchmark for evaluating CAD-model-free, one-shot pose estimation methods.</a:t>
            </a:r>
            <a:endParaRPr lang="en-US" sz="1600" dirty="0">
              <a:effectLst/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296972-7F1C-93BA-52C8-F5BC1BA88E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9/12/22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12B1-7932-BDEF-7196-EC7F8AA3BF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b="1" kern="1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Footer Space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8B934-FDC8-8D2E-F11D-4AC39C7584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dirty="0"/>
              <a:t>(Slide No.) </a:t>
            </a:r>
            <a:fld id="{5F1213D3-E4C5-884B-85BF-D38FCBB741B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8958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861196A2-A4DB-A94B-ACB5-524626F30A24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620AE499-6642-884E-8A4E-58C5FAE62F5E}"/>
    </a:ext>
  </a:extLst>
</a:theme>
</file>

<file path=ppt/theme/theme3.xml><?xml version="1.0" encoding="utf-8"?>
<a:theme xmlns:a="http://schemas.openxmlformats.org/drawingml/2006/main" name="Main Content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EA3D9DDE-E95D-D548-AFAD-3566092BCB9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9D3B10EC84D740B5DC57C864E3EC7E" ma:contentTypeVersion="15" ma:contentTypeDescription="Create a new document." ma:contentTypeScope="" ma:versionID="efe7a530a47aa223ff3b152a09a52b2e">
  <xsd:schema xmlns:xsd="http://www.w3.org/2001/XMLSchema" xmlns:xs="http://www.w3.org/2001/XMLSchema" xmlns:p="http://schemas.microsoft.com/office/2006/metadata/properties" xmlns:ns2="de9e50fb-c4e0-48a3-969a-891efa390dc3" xmlns:ns3="96c8d0f1-3a28-4d0b-9e62-b19397c40643" targetNamespace="http://schemas.microsoft.com/office/2006/metadata/properties" ma:root="true" ma:fieldsID="111e7ccbdbf00b8bfe5310ba27268f83" ns2:_="" ns3:_="">
    <xsd:import namespace="de9e50fb-c4e0-48a3-969a-891efa390dc3"/>
    <xsd:import namespace="96c8d0f1-3a28-4d0b-9e62-b19397c40643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9e50fb-c4e0-48a3-969a-891efa390dc3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a0b5cae-96a4-47e3-a5b0-3b4fac28d3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c8d0f1-3a28-4d0b-9e62-b19397c4064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d7f2e721-a566-4d82-867d-946207887f22}" ma:internalName="TaxCatchAll" ma:showField="CatchAllData" ma:web="96c8d0f1-3a28-4d0b-9e62-b19397c406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6c8d0f1-3a28-4d0b-9e62-b19397c40643" xsi:nil="true"/>
    <lcf76f155ced4ddcb4097134ff3c332f xmlns="de9e50fb-c4e0-48a3-969a-891efa390dc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623667B-398F-4822-85A5-E9470A8F387C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de9e50fb-c4e0-48a3-969a-891efa390dc3"/>
    <ds:schemaRef ds:uri="96c8d0f1-3a28-4d0b-9e62-b19397c40643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74E2C94-F9F9-436C-BA8B-11BAF091346E}">
  <ds:schemaRefs>
    <ds:schemaRef ds:uri="http://schemas.microsoft.com/office/2006/metadata/properties"/>
    <ds:schemaRef ds:uri="http://www.w3.org/2000/xmlns/"/>
    <ds:schemaRef ds:uri="96c8d0f1-3a28-4d0b-9e62-b19397c40643"/>
    <ds:schemaRef ds:uri="http://www.w3.org/2001/XMLSchema-instance"/>
    <ds:schemaRef ds:uri="de9e50fb-c4e0-48a3-969a-891efa390dc3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DC1873F-00AF-4854-8A8E-073E8D3D0B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20250721_PPT_Template</Template>
  <TotalTime>5</TotalTime>
  <Words>653</Words>
  <Application>Microsoft Office PowerPoint</Application>
  <PresentationFormat>Widescreen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.AppleSystemUIFont</vt:lpstr>
      <vt:lpstr>.SFUI-Regular</vt:lpstr>
      <vt:lpstr>.SFUI-Semibold</vt:lpstr>
      <vt:lpstr>Arial</vt:lpstr>
      <vt:lpstr>Impact</vt:lpstr>
      <vt:lpstr>Times New Roman</vt:lpstr>
      <vt:lpstr>Verdana</vt:lpstr>
      <vt:lpstr>Cover/Closing Slide</vt:lpstr>
      <vt:lpstr>Transition/Section Header Slide</vt:lpstr>
      <vt:lpstr>Main Content</vt:lpstr>
      <vt:lpstr>OnePose: A Deep Dive into the Method From Video Scan to 6D Pose in Real-Time </vt:lpstr>
      <vt:lpstr>The Core Idea - A New Perspective</vt:lpstr>
      <vt:lpstr>Phase 1 - Mapping</vt:lpstr>
      <vt:lpstr>Phase 2 - Localization</vt:lpstr>
      <vt:lpstr>PowerPoint Presentation</vt:lpstr>
      <vt:lpstr>The Final Step - From Matches to Pose</vt:lpstr>
      <vt:lpstr>Summary of the Architecture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akhilesh katari</dc:creator>
  <cp:lastModifiedBy>akhilesh katari</cp:lastModifiedBy>
  <cp:revision>1</cp:revision>
  <dcterms:created xsi:type="dcterms:W3CDTF">2025-10-09T14:38:13Z</dcterms:created>
  <dcterms:modified xsi:type="dcterms:W3CDTF">2025-10-09T14:43:38Z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0x010100B29D3B10EC84D740B5DC57C864E3EC7E</vt:lpwstr>
  </property>
  <property fmtid="{D5CDD505-2E9C-101B-9397-08002B2CF9AE}" pid="3" name="MediaServiceImageTags">
    <vt:lpwstr/>
  </property>
</Properties>
</file>

<file path=docProps/thumbnail.jpeg>
</file>